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333" r:id="rId2"/>
    <p:sldId id="334" r:id="rId3"/>
    <p:sldId id="335" r:id="rId4"/>
    <p:sldId id="336" r:id="rId5"/>
    <p:sldId id="337" r:id="rId6"/>
    <p:sldId id="338" r:id="rId7"/>
    <p:sldId id="362" r:id="rId8"/>
    <p:sldId id="363" r:id="rId9"/>
    <p:sldId id="364" r:id="rId10"/>
    <p:sldId id="345" r:id="rId11"/>
    <p:sldId id="359" r:id="rId12"/>
    <p:sldId id="340" r:id="rId13"/>
    <p:sldId id="360" r:id="rId14"/>
    <p:sldId id="358" r:id="rId15"/>
    <p:sldId id="366" r:id="rId16"/>
    <p:sldId id="339" r:id="rId17"/>
    <p:sldId id="361" r:id="rId18"/>
    <p:sldId id="365" r:id="rId19"/>
    <p:sldId id="341" r:id="rId20"/>
    <p:sldId id="342" r:id="rId21"/>
    <p:sldId id="343" r:id="rId22"/>
    <p:sldId id="344" r:id="rId23"/>
    <p:sldId id="346" r:id="rId24"/>
    <p:sldId id="34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927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7"/>
    <p:restoredTop sz="96405"/>
  </p:normalViewPr>
  <p:slideViewPr>
    <p:cSldViewPr snapToGrid="0" snapToObjects="1" showGuides="1">
      <p:cViewPr varScale="1">
        <p:scale>
          <a:sx n="115" d="100"/>
          <a:sy n="115" d="100"/>
        </p:scale>
        <p:origin x="1520" y="208"/>
      </p:cViewPr>
      <p:guideLst>
        <p:guide orient="horz" pos="2160"/>
        <p:guide pos="1927"/>
        <p:guide orient="horz" pos="3906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5011B-4DF4-E64C-999F-AF8D18F3EA3E}" type="datetimeFigureOut">
              <a:rPr lang="de-DE" smtClean="0"/>
              <a:t>26.06.21</a:t>
            </a:fld>
            <a:endParaRPr lang="de-D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A216B-345C-9C49-9D17-AB0DC360F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50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A216B-345C-9C49-9D17-AB0DC360F7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07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A216B-345C-9C49-9D17-AB0DC360F72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71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A216B-345C-9C49-9D17-AB0DC360F72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23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A3CD-86F0-C447-913E-05B7AE2E4AE9}" type="datetimeFigureOut">
              <a:rPr lang="de-DE" smtClean="0"/>
              <a:t>26.06.21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214D-7146-734F-BE2B-B16317A56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81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A3CD-86F0-C447-913E-05B7AE2E4AE9}" type="datetimeFigureOut">
              <a:rPr lang="de-DE" smtClean="0"/>
              <a:t>26.06.21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214D-7146-734F-BE2B-B16317A56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86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A3CD-86F0-C447-913E-05B7AE2E4AE9}" type="datetimeFigureOut">
              <a:rPr lang="de-DE" smtClean="0"/>
              <a:t>26.06.21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214D-7146-734F-BE2B-B16317A56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06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A3CD-86F0-C447-913E-05B7AE2E4AE9}" type="datetimeFigureOut">
              <a:rPr lang="de-DE" smtClean="0"/>
              <a:t>26.06.21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214D-7146-734F-BE2B-B16317A56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01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A3CD-86F0-C447-913E-05B7AE2E4AE9}" type="datetimeFigureOut">
              <a:rPr lang="de-DE" smtClean="0"/>
              <a:t>26.06.21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214D-7146-734F-BE2B-B16317A56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49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A3CD-86F0-C447-913E-05B7AE2E4AE9}" type="datetimeFigureOut">
              <a:rPr lang="de-DE" smtClean="0"/>
              <a:t>26.06.21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214D-7146-734F-BE2B-B16317A56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73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A3CD-86F0-C447-913E-05B7AE2E4AE9}" type="datetimeFigureOut">
              <a:rPr lang="de-DE" smtClean="0"/>
              <a:t>26.06.21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214D-7146-734F-BE2B-B16317A56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01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A3CD-86F0-C447-913E-05B7AE2E4AE9}" type="datetimeFigureOut">
              <a:rPr lang="de-DE" smtClean="0"/>
              <a:t>26.06.21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214D-7146-734F-BE2B-B16317A56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86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A3CD-86F0-C447-913E-05B7AE2E4AE9}" type="datetimeFigureOut">
              <a:rPr lang="de-DE" smtClean="0"/>
              <a:t>26.06.21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214D-7146-734F-BE2B-B16317A56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30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A3CD-86F0-C447-913E-05B7AE2E4AE9}" type="datetimeFigureOut">
              <a:rPr lang="de-DE" smtClean="0"/>
              <a:t>26.06.21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214D-7146-734F-BE2B-B16317A56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61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A3CD-86F0-C447-913E-05B7AE2E4AE9}" type="datetimeFigureOut">
              <a:rPr lang="de-DE" smtClean="0"/>
              <a:t>26.06.21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214D-7146-734F-BE2B-B16317A56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39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1"/>
            </a:gs>
            <a:gs pos="38000">
              <a:schemeClr val="accent4">
                <a:lumMod val="60000"/>
                <a:lumOff val="4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99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0"/>
                <a:lumOff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A3CD-86F0-C447-913E-05B7AE2E4AE9}" type="datetimeFigureOut">
              <a:rPr lang="de-DE" smtClean="0"/>
              <a:t>26.06.21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0214D-7146-734F-BE2B-B16317A56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32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ALV 2020 op 25 juni 2021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sz="9600" dirty="0">
                <a:latin typeface="Arial" panose="020B0604020202020204" pitchFamily="34" charset="0"/>
                <a:cs typeface="Arial" panose="020B0604020202020204" pitchFamily="34" charset="0"/>
              </a:rPr>
              <a:t>Welkom!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B0ED93-2BB6-2C42-8129-788A67455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60" y="944563"/>
            <a:ext cx="24652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0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Jaarverslag – Clubhuis en kantine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Sluiting zware slag voor sociaal contact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Omzet bijzonder laag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Uitverkoop van voorraad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Fotowand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Materialenopslag gerenoveerd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Terrasoverkapping begin juni 2021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A49459-557F-454B-ACB2-2ABD7E2BE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52" y="944563"/>
            <a:ext cx="2625639" cy="174999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A6A9A39-DED4-A848-B3DD-2782FCFD6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88" y="3429000"/>
            <a:ext cx="2624253" cy="19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4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Jaarverslag 2020 – Organisatie - Bestuur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Ruud Snoeker nieuwe secretaris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Harry Weijs nieuw bestuurslid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Maandelijks vergaderd – digitaal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Steeds veranderende Corona-regels – protocollen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Terrasoverkapping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93FA631-30FB-7046-B0D1-A433B082A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60" y="944563"/>
            <a:ext cx="2827507" cy="212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2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Jaarverslag 2020 – Organisatie – Openstaande vacatures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Penningmeester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Voorzitter Wedstrijdcommissie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Langs de Gouweloop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Trainers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E6BFF1E-63C2-6C41-96C6-8EE69B579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08" y="944563"/>
            <a:ext cx="2818043" cy="181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5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Jaarverslag 2020 – Organisatie – WBTR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Wet Bestuur en Toezicht Rechtspersonen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werking op 1 juli 2021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Bestuursreglement:</a:t>
            </a:r>
          </a:p>
          <a:p>
            <a:pPr lvl="1"/>
            <a:r>
              <a:rPr lang="nl-NL" dirty="0"/>
              <a:t>Positie en plichten bestuursleden </a:t>
            </a:r>
          </a:p>
          <a:p>
            <a:pPr lvl="1"/>
            <a:r>
              <a:rPr lang="nl-NL" dirty="0"/>
              <a:t>De aansprakelijkheid van bestuursleden </a:t>
            </a:r>
            <a:endParaRPr lang="nl-NL" sz="2000" dirty="0"/>
          </a:p>
          <a:p>
            <a:pPr lvl="1"/>
            <a:r>
              <a:rPr lang="nl-NL" dirty="0"/>
              <a:t>Financieel beleid en goedkeuring van uitgaven </a:t>
            </a:r>
            <a:endParaRPr lang="nl-NL" sz="2000" dirty="0"/>
          </a:p>
          <a:p>
            <a:pPr lvl="1"/>
            <a:r>
              <a:rPr lang="nl-NL" dirty="0"/>
              <a:t>Regels omtrent belangenverstrengeling </a:t>
            </a:r>
            <a:endParaRPr lang="nl-NL" sz="2000" dirty="0"/>
          </a:p>
          <a:p>
            <a:pPr lvl="1"/>
            <a:r>
              <a:rPr lang="nl-NL" dirty="0"/>
              <a:t>Procedures bij grote uitgaven of investeringen</a:t>
            </a:r>
            <a:endParaRPr lang="nl-NL" sz="2000" dirty="0"/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998E5B1-5773-4E48-9FA9-E678F1C3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8" y="94456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2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Jaarverslag 2020 – PR en communicatie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2020: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60 Nieuwsberichten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12 Nieuwsbrieven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4 Antilopers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8 Berichten in Hart van Holland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79DD2C4-107F-DA44-8074-CCE8F397F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22" y="944563"/>
            <a:ext cx="2700352" cy="157490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D77AD2F-B0E1-704F-B7C9-FD231D997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81" y="3501957"/>
            <a:ext cx="2730967" cy="16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0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Jaarverslag 2020 – PR en communicatie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2021:</a:t>
            </a:r>
          </a:p>
          <a:p>
            <a:pPr lvl="2"/>
            <a:r>
              <a:rPr lang="nl-NL" dirty="0"/>
              <a:t>2 februari 2021: SC Antilope sluit zich aan bij vier clubs: ‘Redelijk verzoek’ </a:t>
            </a:r>
          </a:p>
          <a:p>
            <a:pPr lvl="2"/>
            <a:r>
              <a:rPr lang="nl-NL" dirty="0"/>
              <a:t>3 maart 2021: Setje unieke Gouweboslopen bij Antilope</a:t>
            </a:r>
          </a:p>
          <a:p>
            <a:pPr lvl="2"/>
            <a:r>
              <a:rPr lang="nl-NL" dirty="0"/>
              <a:t>19 mei SC Antilope kleurt in het </a:t>
            </a:r>
            <a:r>
              <a:rPr lang="nl-NL" dirty="0" err="1"/>
              <a:t>neogeel</a:t>
            </a:r>
            <a:endParaRPr lang="nl-NL" dirty="0"/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4927E1-1D56-3C44-81A7-890322176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9" y="944564"/>
            <a:ext cx="2982564" cy="175403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1D08443-3F88-E345-9336-F85994D75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58040" y="3005104"/>
            <a:ext cx="2029194" cy="157295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61A6FF1-577F-0D42-A073-DAE9D8AE51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20" y="4896425"/>
            <a:ext cx="2732048" cy="12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2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Jaarverslag 2020 – resultaatrekening 2020 en begroting 2021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481455B8-EDAD-DC46-8396-FA8BC046C8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409112"/>
              </p:ext>
            </p:extLst>
          </p:nvPr>
        </p:nvGraphicFramePr>
        <p:xfrm>
          <a:off x="3151730" y="944563"/>
          <a:ext cx="5719762" cy="444774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55254">
                  <a:extLst>
                    <a:ext uri="{9D8B030D-6E8A-4147-A177-3AD203B41FA5}">
                      <a16:colId xmlns:a16="http://schemas.microsoft.com/office/drawing/2014/main" val="4058710697"/>
                    </a:ext>
                  </a:extLst>
                </a:gridCol>
                <a:gridCol w="1054836">
                  <a:extLst>
                    <a:ext uri="{9D8B030D-6E8A-4147-A177-3AD203B41FA5}">
                      <a16:colId xmlns:a16="http://schemas.microsoft.com/office/drawing/2014/main" val="1838979038"/>
                    </a:ext>
                  </a:extLst>
                </a:gridCol>
                <a:gridCol w="1054836">
                  <a:extLst>
                    <a:ext uri="{9D8B030D-6E8A-4147-A177-3AD203B41FA5}">
                      <a16:colId xmlns:a16="http://schemas.microsoft.com/office/drawing/2014/main" val="1536123956"/>
                    </a:ext>
                  </a:extLst>
                </a:gridCol>
                <a:gridCol w="1054836">
                  <a:extLst>
                    <a:ext uri="{9D8B030D-6E8A-4147-A177-3AD203B41FA5}">
                      <a16:colId xmlns:a16="http://schemas.microsoft.com/office/drawing/2014/main" val="1033790929"/>
                    </a:ext>
                  </a:extLst>
                </a:gridCol>
              </a:tblGrid>
              <a:tr h="4310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2021</a:t>
                      </a:r>
                      <a:endParaRPr lang="nl-NL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Begroting [k€]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2020</a:t>
                      </a:r>
                      <a:endParaRPr lang="nl-NL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Realisatie [k€]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2019 Realisatie [k€]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3788753845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OPBRENGSTEN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2603133409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b="0" dirty="0">
                          <a:effectLst/>
                        </a:rPr>
                        <a:t>  Contributies en donaties</a:t>
                      </a:r>
                      <a:endParaRPr lang="nl-N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38,8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40,0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41,3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1784220014"/>
                  </a:ext>
                </a:extLst>
              </a:tr>
              <a:tr h="2267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b="0" dirty="0">
                          <a:effectLst/>
                        </a:rPr>
                        <a:t>  Reclame, sponsoring, overig</a:t>
                      </a:r>
                      <a:endParaRPr lang="nl-N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4,3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3,4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5,3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3452388636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b="0" dirty="0">
                          <a:effectLst/>
                        </a:rPr>
                        <a:t>  Diverse baten en subsidies</a:t>
                      </a:r>
                      <a:endParaRPr lang="nl-N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10,0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5,7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14,4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2885219786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            Totaal Opbrengsten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</a:rPr>
                        <a:t>53,0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</a:rPr>
                        <a:t>49,2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</a:rPr>
                        <a:t>61,0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1238715177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4039961708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KOSTEN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467777504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b="0" dirty="0">
                          <a:effectLst/>
                        </a:rPr>
                        <a:t>  Afdrachten</a:t>
                      </a:r>
                      <a:endParaRPr lang="nl-N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6,3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6,4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6,6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545648780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b="0" dirty="0">
                          <a:effectLst/>
                        </a:rPr>
                        <a:t>  Materialen</a:t>
                      </a:r>
                      <a:endParaRPr lang="nl-N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2,0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2,4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1,3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2383349606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b="0">
                          <a:effectLst/>
                        </a:rPr>
                        <a:t>  Evenementen/Sportstimuleringsfonds</a:t>
                      </a:r>
                      <a:endParaRPr lang="nl-NL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5,0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9,7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4,6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1965049894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b="0">
                          <a:effectLst/>
                        </a:rPr>
                        <a:t>  Algemene kosten</a:t>
                      </a:r>
                      <a:endParaRPr lang="nl-NL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7,4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5,3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10,2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854789098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b="0">
                          <a:effectLst/>
                        </a:rPr>
                        <a:t>  Afschrijvingen</a:t>
                      </a:r>
                      <a:endParaRPr lang="nl-NL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4,0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3,6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7,5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3864918409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b="0">
                          <a:effectLst/>
                        </a:rPr>
                        <a:t>  Huur en onderhoud</a:t>
                      </a:r>
                      <a:endParaRPr lang="nl-NL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17,0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12,7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17,7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323386217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b="0">
                          <a:effectLst/>
                        </a:rPr>
                        <a:t>  Personeelskosten</a:t>
                      </a:r>
                      <a:endParaRPr lang="nl-NL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11,9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5,6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11,4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2714545501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 b="0" dirty="0">
                          <a:effectLst/>
                        </a:rPr>
                        <a:t>  Rentelasten</a:t>
                      </a:r>
                      <a:endParaRPr lang="nl-N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0,0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0,2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0,5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3974207991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           Totaal Kosten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</a:rPr>
                        <a:t>53,5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</a:rPr>
                        <a:t>45,8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</a:rPr>
                        <a:t>59,8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3034145732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3358967652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SALDO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</a:rPr>
                        <a:t>-0,5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</a:rPr>
                        <a:t>3,4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</a:rPr>
                        <a:t>1,2</a:t>
                      </a:r>
                      <a:endParaRPr lang="nl-N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4151758311"/>
                  </a:ext>
                </a:extLst>
              </a:tr>
              <a:tr h="2105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79" marR="67079" marT="0" marB="0"/>
                </a:tc>
                <a:extLst>
                  <a:ext uri="{0D108BD9-81ED-4DB2-BD59-A6C34878D82A}">
                    <a16:rowId xmlns:a16="http://schemas.microsoft.com/office/drawing/2014/main" val="1238649152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329BDB0D-44C8-694C-9AF4-92203817E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95" y="944563"/>
            <a:ext cx="2483599" cy="16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6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Balans per 31 december 2020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1D187FE-F6D7-6D4D-BFA6-D2D4A6A3B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8" y="944564"/>
            <a:ext cx="2898235" cy="1195522"/>
          </a:xfrm>
          <a:prstGeom prst="rect">
            <a:avLst/>
          </a:prstGeom>
        </p:spPr>
      </p:pic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183E7373-81F1-B648-8870-BF75A771A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20060"/>
              </p:ext>
            </p:extLst>
          </p:nvPr>
        </p:nvGraphicFramePr>
        <p:xfrm>
          <a:off x="3059113" y="944563"/>
          <a:ext cx="5884164" cy="52487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522854">
                  <a:extLst>
                    <a:ext uri="{9D8B030D-6E8A-4147-A177-3AD203B41FA5}">
                      <a16:colId xmlns:a16="http://schemas.microsoft.com/office/drawing/2014/main" val="1368019705"/>
                    </a:ext>
                  </a:extLst>
                </a:gridCol>
                <a:gridCol w="581827">
                  <a:extLst>
                    <a:ext uri="{9D8B030D-6E8A-4147-A177-3AD203B41FA5}">
                      <a16:colId xmlns:a16="http://schemas.microsoft.com/office/drawing/2014/main" val="523399653"/>
                    </a:ext>
                  </a:extLst>
                </a:gridCol>
                <a:gridCol w="581144">
                  <a:extLst>
                    <a:ext uri="{9D8B030D-6E8A-4147-A177-3AD203B41FA5}">
                      <a16:colId xmlns:a16="http://schemas.microsoft.com/office/drawing/2014/main" val="26815987"/>
                    </a:ext>
                  </a:extLst>
                </a:gridCol>
                <a:gridCol w="290571">
                  <a:extLst>
                    <a:ext uri="{9D8B030D-6E8A-4147-A177-3AD203B41FA5}">
                      <a16:colId xmlns:a16="http://schemas.microsoft.com/office/drawing/2014/main" val="963140051"/>
                    </a:ext>
                  </a:extLst>
                </a:gridCol>
                <a:gridCol w="1841883">
                  <a:extLst>
                    <a:ext uri="{9D8B030D-6E8A-4147-A177-3AD203B41FA5}">
                      <a16:colId xmlns:a16="http://schemas.microsoft.com/office/drawing/2014/main" val="3536925214"/>
                    </a:ext>
                  </a:extLst>
                </a:gridCol>
                <a:gridCol w="507305">
                  <a:extLst>
                    <a:ext uri="{9D8B030D-6E8A-4147-A177-3AD203B41FA5}">
                      <a16:colId xmlns:a16="http://schemas.microsoft.com/office/drawing/2014/main" val="1808818270"/>
                    </a:ext>
                  </a:extLst>
                </a:gridCol>
                <a:gridCol w="558580">
                  <a:extLst>
                    <a:ext uri="{9D8B030D-6E8A-4147-A177-3AD203B41FA5}">
                      <a16:colId xmlns:a16="http://schemas.microsoft.com/office/drawing/2014/main" val="2783867494"/>
                    </a:ext>
                  </a:extLst>
                </a:gridCol>
              </a:tblGrid>
              <a:tr h="33624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 [k€]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Passiva [k€]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3551311182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Materiele vaste activa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Eigen vermogen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1206621039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Gebouwen</a:t>
                      </a:r>
                      <a:endParaRPr lang="nl-N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Algemene reserve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118,6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1491936578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Inventaris en atletiekmateriaal</a:t>
                      </a:r>
                      <a:endParaRPr lang="nl-N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Resultaat boekjaar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3869869405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56,3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122,0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4060954840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Vorderingen</a:t>
                      </a:r>
                      <a:endParaRPr lang="nl-NL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Voorziening groot onderhoud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27,4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1768988534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Debiteuren</a:t>
                      </a:r>
                      <a:endParaRPr lang="nl-NL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737284079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Overige vorderingen en vooruitbetaald</a:t>
                      </a:r>
                      <a:endParaRPr lang="nl-N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Kortlopend schulden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3925674428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Hypotheek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3680411342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Liquide middelen</a:t>
                      </a:r>
                      <a:endParaRPr lang="nl-NL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Crediteuren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2626716225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</a:t>
                      </a:r>
                      <a:endParaRPr lang="nl-NL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Sportstimuleringsfonds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1833108693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</a:t>
                      </a:r>
                      <a:endParaRPr lang="nl-N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101,7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Overige schulden en te betalen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2984082545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102,2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3831988285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3800113017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Totaal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162,5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162,5</a:t>
                      </a:r>
                      <a:endParaRPr lang="nl-N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1622347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412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Verslag Kascommissie - vaststelling jaarrekening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5341D11-4A4F-9647-8C9C-19B03C467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6" y="944563"/>
            <a:ext cx="2852848" cy="235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5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Verkiezing bestuursleden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Aftredend volgens rooster:</a:t>
            </a:r>
          </a:p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Erik Mookhoek; niet herkiesbaar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Kandidaten:</a:t>
            </a:r>
          </a:p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722CB12-6B55-324B-91AA-4B5236F53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13" y="944564"/>
            <a:ext cx="2735408" cy="20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3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Agenda ALV 2020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dirty="0"/>
              <a:t>Opening </a:t>
            </a:r>
            <a:endParaRPr lang="nl-NL" sz="3200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Notulen ALV 2019</a:t>
            </a:r>
            <a:endParaRPr lang="nl-NL" sz="3200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Jaarverslag 2020</a:t>
            </a:r>
            <a:endParaRPr lang="nl-NL" sz="3200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Verantwoording financieel beleid </a:t>
            </a:r>
            <a:endParaRPr lang="nl-NL" sz="3200" dirty="0"/>
          </a:p>
          <a:p>
            <a:pPr marL="971550" lvl="1" indent="-514350">
              <a:buFont typeface="+mj-lt"/>
              <a:buAutoNum type="alphaLcPeriod"/>
            </a:pPr>
            <a:r>
              <a:rPr lang="nl-NL" dirty="0"/>
              <a:t>Winst- en verliesrekening 2020 </a:t>
            </a:r>
            <a:endParaRPr lang="nl-NL" sz="4000" dirty="0"/>
          </a:p>
          <a:p>
            <a:pPr marL="971550" lvl="1" indent="-514350">
              <a:buFont typeface="+mj-lt"/>
              <a:buAutoNum type="alphaLcPeriod"/>
            </a:pPr>
            <a:r>
              <a:rPr lang="nl-NL" dirty="0"/>
              <a:t>Begroting 2021</a:t>
            </a:r>
            <a:endParaRPr lang="nl-NL" sz="4000" dirty="0"/>
          </a:p>
          <a:p>
            <a:pPr marL="971550" lvl="1" indent="-514350">
              <a:buFont typeface="+mj-lt"/>
              <a:buAutoNum type="alphaLcPeriod"/>
            </a:pPr>
            <a:r>
              <a:rPr lang="nl-NL" dirty="0"/>
              <a:t>Balans 2020 </a:t>
            </a:r>
            <a:endParaRPr lang="nl-NL" sz="4000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Verslag kascommissie – vaststelling jaarrekening </a:t>
            </a:r>
            <a:endParaRPr lang="nl-NL" sz="3200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Verkiezing Bestuursleden </a:t>
            </a:r>
            <a:endParaRPr lang="nl-NL" sz="3200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Verkiezing Kascommissie </a:t>
            </a:r>
            <a:endParaRPr lang="nl-NL" sz="3200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Nieuwe initiatieven en acties na Corona</a:t>
            </a:r>
            <a:endParaRPr lang="nl-NL" sz="3200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Ingekomen vragen en voorstellen </a:t>
            </a:r>
            <a:endParaRPr lang="nl-NL" sz="3200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Rondvraag </a:t>
            </a:r>
            <a:endParaRPr lang="nl-NL" sz="3200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Sluiting </a:t>
            </a:r>
            <a:endParaRPr lang="nl-NL" sz="3200" dirty="0"/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05C3A9A-6A0A-E545-9E66-A76A79AA3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90" y="944563"/>
            <a:ext cx="2725519" cy="12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3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Verkiezing kascommissie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Aftredend volgens rooster:</a:t>
            </a:r>
          </a:p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Mocking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Kandidaat:</a:t>
            </a:r>
          </a:p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10954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Nieuwe initiatieven en acties na Corona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r>
              <a:rPr lang="nl-NL" dirty="0"/>
              <a:t>Organisatie / continuïteit training voor jeugd / groepen</a:t>
            </a:r>
          </a:p>
          <a:p>
            <a:r>
              <a:rPr lang="nl-NL" dirty="0"/>
              <a:t>Aanvulling bestuur / vrijwilligers</a:t>
            </a:r>
          </a:p>
          <a:p>
            <a:r>
              <a:rPr lang="nl-NL" dirty="0"/>
              <a:t>Opstarten activiteiten die wij willen gaan organiseren zoals </a:t>
            </a:r>
            <a:r>
              <a:rPr lang="nl-NL" dirty="0" err="1"/>
              <a:t>Bentwoud</a:t>
            </a:r>
            <a:r>
              <a:rPr lang="nl-NL" dirty="0"/>
              <a:t> wandeling, Langs de Gouweloop</a:t>
            </a:r>
          </a:p>
          <a:p>
            <a:r>
              <a:rPr lang="nl-NL" dirty="0"/>
              <a:t>Publiciteit starten bijv. scholen, training op locatie, Coopertest, opstartcursussen etc.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97F53C9-7503-B74E-BED5-EF2EFDD446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4" y="944564"/>
            <a:ext cx="2893001" cy="17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29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Ingekomen vragen en voorstellen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CC855A7-EAFA-FA4C-B6EA-8CF4F0788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67" y="944563"/>
            <a:ext cx="2613093" cy="13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05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Rondvraag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722F54B-6966-7445-B7BE-E20C43F89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2" y="944563"/>
            <a:ext cx="2867540" cy="18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4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05E43BF-D6B8-9445-8711-4BA54B9F2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42" y="944563"/>
            <a:ext cx="2776841" cy="2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6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Notulen ALV 2019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162C929-2BAF-BB49-BCCB-B07BB7CF1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61" y="944563"/>
            <a:ext cx="2479993" cy="25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5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Jaarverslag 2020 – Wedstrijden en Evenementen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allemaal niet doorging: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…, …., 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Jeugdkamp,…, …, …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wel doorging: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Gouweboscross 2020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Grote Clubactie 2020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Alternatieve evenementen: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Prestatietrainingen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Clubkampioenschappen 5 km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Kerstvakantiepuzzeltocht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B776DF8-97A4-4145-ADD7-DB254509F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29" y="944563"/>
            <a:ext cx="1924472" cy="128025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887B76C-65B7-A345-884A-AF855393C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75" y="2271003"/>
            <a:ext cx="1912025" cy="134797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A086DC5-88CB-3D40-89EC-2A87FBA7F1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75" y="3645408"/>
            <a:ext cx="1893553" cy="25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3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Jaarverslag 2020 – Wedstrijden en Evenementen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Carnavals(op)tocht 2021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Drie Gouweboslopen 2021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Baanwedstrijden in zomer 2021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Clubdag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Ontdek het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Bentwoud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Langs de Gouweloop 2021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Snertrace 2021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F7272C3-7C01-FF4A-AD4B-AACCF1D06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85" y="3087923"/>
            <a:ext cx="1400782" cy="311285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5F7E710-C6B1-BC41-B2D9-65E64C5A8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76" y="944563"/>
            <a:ext cx="2614804" cy="19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9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Jaarverslag 2020 – Trainingen en trainers - Algemeen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Technische Commissie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Trainerscollectief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2x/jaar overleg alle trainers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Deling kennisdocumenten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WhatsApp groep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2x Workshop Matt Kaptein voor loop- en wandeltrainers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50BF401-6BD2-D449-AC0F-2177493F9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72" y="944563"/>
            <a:ext cx="2891141" cy="15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8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Jaarverslag 2020 – Trainingen en trainers - Atletiek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16 maart – 30 april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Train de trainer project in de kiem gesmoord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Oefenhordes aangeschaft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Prestatietrainingen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Opleiding baanatletiektrainer o.l.v. Matt Kaptein gestart in mei 2021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Romeé gaat studeren in Twente: opvolging door Chantal en Anouk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39834B1-F0D6-774E-87F8-4462708B1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19" y="944563"/>
            <a:ext cx="2745866" cy="16455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38316B5-6779-BC45-98B2-AA5AE098C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39" y="3429000"/>
            <a:ext cx="2736274" cy="20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Jaarverslag 2020 – Trainingen en trainers - Hardlopen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Tiny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Engelsma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Dicky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van Berkel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Corona-estafettes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Digitaal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Dakkerscafé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Jubileum Gerard Dekker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Per 1 juli 2021: Gerard Dekker  Matt Kaptein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Opleiding looptrainer o.l.v. Matt Kaptein zal starten in september 2021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9D71F97-FFF1-2542-B701-5E02D72D0C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09" y="944563"/>
            <a:ext cx="2830728" cy="194455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5D570DB-EAA0-6E47-9D9C-E72EC1062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8" y="34290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19" y="6005384"/>
            <a:ext cx="852616" cy="8526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" y="6488668"/>
            <a:ext cx="153862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1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-Elke prestatie telt-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476" y="335944"/>
            <a:ext cx="8394971" cy="432541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Jaarverslag 2020 – Trainingen en trainers –Sportief Wandelen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6119" y="894945"/>
            <a:ext cx="5719864" cy="5282019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Marijke Mulder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FitStap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coach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Tijdens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trainingen aangeboden op afstand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 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periodes van trainen in kleine groepjes op de baan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Aanmelden via groepsapp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Maximum aantal deelnemers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7FC73B-33B0-B84C-8049-4EA298A28E1B}"/>
              </a:ext>
            </a:extLst>
          </p:cNvPr>
          <p:cNvSpPr txBox="1"/>
          <p:nvPr/>
        </p:nvSpPr>
        <p:spPr>
          <a:xfrm>
            <a:off x="719847" y="1108953"/>
            <a:ext cx="221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Figuur</a:t>
            </a:r>
            <a:r>
              <a:rPr lang="de-DE" dirty="0"/>
              <a:t>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8C0CDBB-756A-D840-AA90-7AF13855C5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11" y="944563"/>
            <a:ext cx="2398421" cy="157734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FFCCCE8-A052-5C4F-9D9E-F7CF6DD99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38" y="2948714"/>
            <a:ext cx="2441643" cy="32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45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tilope-sjabloon" id="{71C05E77-199E-F547-83FD-E959E2E3E3D2}" vid="{80C564E5-9305-864A-B42B-3C78BE427B8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874</TotalTime>
  <Words>952</Words>
  <Application>Microsoft Macintosh PowerPoint</Application>
  <PresentationFormat>Diavoorstelling (4:3)</PresentationFormat>
  <Paragraphs>368</Paragraphs>
  <Slides>24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ALV 2020 op 25 juni 2021</vt:lpstr>
      <vt:lpstr>Agenda ALV 2020</vt:lpstr>
      <vt:lpstr>Notulen ALV 2019</vt:lpstr>
      <vt:lpstr>Jaarverslag 2020 – Wedstrijden en Evenementen</vt:lpstr>
      <vt:lpstr>Jaarverslag 2020 – Wedstrijden en Evenementen</vt:lpstr>
      <vt:lpstr>Jaarverslag 2020 – Trainingen en trainers - Algemeen</vt:lpstr>
      <vt:lpstr>Jaarverslag 2020 – Trainingen en trainers - Atletiek</vt:lpstr>
      <vt:lpstr>Jaarverslag 2020 – Trainingen en trainers - Hardlopen</vt:lpstr>
      <vt:lpstr>Jaarverslag 2020 – Trainingen en trainers –Sportief Wandelen</vt:lpstr>
      <vt:lpstr>Jaarverslag – Clubhuis en kantine</vt:lpstr>
      <vt:lpstr>Jaarverslag 2020 – Organisatie - Bestuur</vt:lpstr>
      <vt:lpstr>Jaarverslag 2020 – Organisatie – Openstaande vacatures</vt:lpstr>
      <vt:lpstr>Jaarverslag 2020 – Organisatie – WBTR</vt:lpstr>
      <vt:lpstr>Jaarverslag 2020 – PR en communicatie</vt:lpstr>
      <vt:lpstr>Jaarverslag 2020 – PR en communicatie</vt:lpstr>
      <vt:lpstr>Jaarverslag 2020 – resultaatrekening 2020 en begroting 2021</vt:lpstr>
      <vt:lpstr>Balans per 31 december 2020</vt:lpstr>
      <vt:lpstr>Verslag Kascommissie - vaststelling jaarrekening</vt:lpstr>
      <vt:lpstr>Verkiezing bestuursleden</vt:lpstr>
      <vt:lpstr>Verkiezing kascommissie</vt:lpstr>
      <vt:lpstr>Nieuwe initiatieven en acties na Corona</vt:lpstr>
      <vt:lpstr>Ingekomen vragen en voorstellen</vt:lpstr>
      <vt:lpstr>Rondvraag</vt:lpstr>
      <vt:lpstr>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johnmmdroog@ziggo.nl</dc:creator>
  <cp:lastModifiedBy>johnmmdroog@ziggo.nl</cp:lastModifiedBy>
  <cp:revision>46</cp:revision>
  <cp:lastPrinted>2021-06-17T15:18:18Z</cp:lastPrinted>
  <dcterms:created xsi:type="dcterms:W3CDTF">2021-05-23T09:04:34Z</dcterms:created>
  <dcterms:modified xsi:type="dcterms:W3CDTF">2021-06-26T17:01:53Z</dcterms:modified>
</cp:coreProperties>
</file>